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60" r:id="rId7"/>
    <p:sldId id="258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old" panose="020F0502020204030203" pitchFamily="34" charset="0"/>
      <p:regular r:id="rId19"/>
      <p:bold r:id="rId20"/>
    </p:embeddedFont>
    <p:embeddedFont>
      <p:font typeface="Lato Bold Bold" panose="020B0604020202020204" charset="0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Delaloye" initials="DD" lastIdx="2" clrIdx="0">
    <p:extLst>
      <p:ext uri="{19B8F6BF-5375-455C-9EA6-DF929625EA0E}">
        <p15:presenceInfo xmlns:p15="http://schemas.microsoft.com/office/powerpoint/2012/main" userId="S::Dani.Delaloye@mottmac.com::4a364b1f-7536-4e82-964b-44c3a2a1c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E4963-DED0-4442-BC37-FA4CB1C76D55}" v="1" dt="2022-10-25T18:05:19.189"/>
    <p1510:client id="{83B015B7-A69E-6A68-E522-AE7FA0716902}" v="4" dt="2023-06-07T16:11:42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2112-B3A0-4679-BE1F-69EE46B5AD4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8B2A4-6CFB-40DD-A585-122D05A54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8B2A4-6CFB-40DD-A585-122D05A54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7994" t="8467" r="56543" b="82050"/>
          <a:stretch>
            <a:fillRect/>
          </a:stretch>
        </p:blipFill>
        <p:spPr>
          <a:xfrm>
            <a:off x="5201590" y="1466658"/>
            <a:ext cx="7884820" cy="1651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00500"/>
            <a:ext cx="162306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>
                <a:solidFill>
                  <a:srgbClr val="000000"/>
                </a:solidFill>
                <a:latin typeface="Lato Bold Bold"/>
              </a:rPr>
              <a:t>Equity, Diversity, and Inclusion Moment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764" y="5905500"/>
            <a:ext cx="14766472" cy="57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Lato"/>
              </a:rPr>
              <a:t>Humility and Respect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7228" b="37228"/>
          <a:stretch>
            <a:fillRect/>
          </a:stretch>
        </p:blipFill>
        <p:spPr>
          <a:xfrm>
            <a:off x="0" y="1028700"/>
            <a:ext cx="18288000" cy="311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52800" y="4727575"/>
            <a:ext cx="11582399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dirty="0">
                <a:solidFill>
                  <a:srgbClr val="061313"/>
                </a:solidFill>
                <a:latin typeface="Lato Bold Bold"/>
              </a:rPr>
              <a:t>What are humility and respect?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9609" y="6337935"/>
            <a:ext cx="9028781" cy="213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545454"/>
                </a:solidFill>
                <a:latin typeface="Lato"/>
              </a:rPr>
              <a:t>Humility:  </a:t>
            </a:r>
            <a:r>
              <a:rPr lang="en-US" sz="2400" dirty="0">
                <a:solidFill>
                  <a:srgbClr val="545454"/>
                </a:solidFill>
                <a:latin typeface="Lato"/>
              </a:rPr>
              <a:t>having a modest view of one’s own importance, humbleness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baseline="30000" dirty="0">
              <a:solidFill>
                <a:srgbClr val="545454"/>
              </a:solidFill>
              <a:latin typeface="Lat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545454"/>
                </a:solidFill>
                <a:latin typeface="Lato"/>
              </a:rPr>
              <a:t>Respect:  </a:t>
            </a:r>
            <a:r>
              <a:rPr lang="en-US" sz="2400" dirty="0">
                <a:solidFill>
                  <a:srgbClr val="545454"/>
                </a:solidFill>
                <a:latin typeface="Lato"/>
              </a:rPr>
              <a:t>having due regard for the feelings, wishes, rights, or traditions of others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A783C"/>
                </a:solidFill>
                <a:latin typeface="Lato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04534" y="2680209"/>
            <a:ext cx="13583466" cy="7606791"/>
            <a:chOff x="0" y="0"/>
            <a:chExt cx="32135417" cy="17995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135418" cy="17995951"/>
            </a:xfrm>
            <a:custGeom>
              <a:avLst/>
              <a:gdLst/>
              <a:ahLst/>
              <a:cxnLst/>
              <a:rect l="l" t="t" r="r" b="b"/>
              <a:pathLst>
                <a:path w="32135418" h="17995951">
                  <a:moveTo>
                    <a:pt x="0" y="0"/>
                  </a:moveTo>
                  <a:lnTo>
                    <a:pt x="32135418" y="0"/>
                  </a:lnTo>
                  <a:lnTo>
                    <a:pt x="32135418" y="17995951"/>
                  </a:lnTo>
                  <a:lnTo>
                    <a:pt x="0" y="17995951"/>
                  </a:lnTo>
                  <a:close/>
                </a:path>
              </a:pathLst>
            </a:custGeom>
            <a:solidFill>
              <a:srgbClr val="EEEE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3750" b="3750"/>
          <a:stretch>
            <a:fillRect/>
          </a:stretch>
        </p:blipFill>
        <p:spPr>
          <a:xfrm>
            <a:off x="1559517" y="3776124"/>
            <a:ext cx="5186323" cy="319617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20000" y="3836737"/>
            <a:ext cx="845844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800" dirty="0">
                <a:solidFill>
                  <a:srgbClr val="545454"/>
                </a:solidFill>
                <a:latin typeface="Lato"/>
              </a:rPr>
              <a:t>Showing humility and respect for the cultural differences of those you work with increases feelings of belonging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720511"/>
            <a:ext cx="14744700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Lato Bold Bold"/>
              </a:rPr>
              <a:t>Humility and respect in the workplace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A783C"/>
                </a:solidFill>
                <a:latin typeface="Lato Bold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44000" y="1220617"/>
            <a:ext cx="8096250" cy="8593325"/>
            <a:chOff x="0" y="0"/>
            <a:chExt cx="19951438" cy="211763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951438" cy="21176371"/>
            </a:xfrm>
            <a:custGeom>
              <a:avLst/>
              <a:gdLst/>
              <a:ahLst/>
              <a:cxnLst/>
              <a:rect l="l" t="t" r="r" b="b"/>
              <a:pathLst>
                <a:path w="19951438" h="21176371">
                  <a:moveTo>
                    <a:pt x="0" y="0"/>
                  </a:moveTo>
                  <a:lnTo>
                    <a:pt x="19951438" y="0"/>
                  </a:lnTo>
                  <a:lnTo>
                    <a:pt x="19951438" y="21176371"/>
                  </a:lnTo>
                  <a:lnTo>
                    <a:pt x="0" y="211763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912920" y="1537803"/>
            <a:ext cx="6546280" cy="3126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61313"/>
                </a:solidFill>
                <a:latin typeface="Lato Bold Bold"/>
              </a:rPr>
              <a:t>How to foster a culture of humility and respect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12920" y="5095161"/>
            <a:ext cx="6250858" cy="344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Be curious and humble about learning cultural differences; no one is an expert!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Lato"/>
            </a:endParaRP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Respect and embrace other people's  experiences and realities.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Lato"/>
            </a:endParaRP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Be open - don't get defensive throughout </a:t>
            </a:r>
            <a:r>
              <a:rPr lang="en-US" sz="2400">
                <a:solidFill>
                  <a:srgbClr val="545454"/>
                </a:solidFill>
                <a:latin typeface="Lato"/>
              </a:rPr>
              <a:t>the process.</a:t>
            </a:r>
            <a:endParaRPr lang="en-US" sz="2400" dirty="0">
              <a:solidFill>
                <a:srgbClr val="545454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61313"/>
                  </a:solidFill>
                  <a:latin typeface="Lato"/>
                </a:rPr>
                <a:t>The End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005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Lato Bold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047BCFB86A4186CA5C31B7473EC0" ma:contentTypeVersion="4" ma:contentTypeDescription="Create a new document." ma:contentTypeScope="" ma:versionID="3d712ae81d2b7dca4d660210eed900ea">
  <xsd:schema xmlns:xsd="http://www.w3.org/2001/XMLSchema" xmlns:xs="http://www.w3.org/2001/XMLSchema" xmlns:p="http://schemas.microsoft.com/office/2006/metadata/properties" xmlns:ns2="6fb380f6-13fb-4fa6-bbda-ced3d76e8c7d" targetNamespace="http://schemas.microsoft.com/office/2006/metadata/properties" ma:root="true" ma:fieldsID="a66282b2056305be45a774e473623ad2" ns2:_="">
    <xsd:import namespace="6fb380f6-13fb-4fa6-bbda-ced3d76e8c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80f6-13fb-4fa6-bbda-ced3d76e8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D22CE-8B12-4F6B-BBBE-998E3003C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4C8C7E-5FC6-4230-BF84-1E97C3273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380f6-13fb-4fa6-bbda-ced3d76e8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87637D-E1AF-4307-AE2E-6D037416D0AD}">
  <ds:schemaRefs>
    <ds:schemaRef ds:uri="http://purl.org/dc/terms/"/>
    <ds:schemaRef ds:uri="http://schemas.openxmlformats.org/package/2006/metadata/core-properties"/>
    <ds:schemaRef ds:uri="http://purl.org/dc/dcmitype/"/>
    <ds:schemaRef ds:uri="6fb380f6-13fb-4fa6-bbda-ced3d76e8c7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143</Words>
  <Application>Microsoft Office PowerPoint</Application>
  <PresentationFormat>Custom</PresentationFormat>
  <Paragraphs>28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Slide Deck</dc:title>
  <dc:creator>Dani Delaloye</dc:creator>
  <cp:lastModifiedBy>Dani Delaloye</cp:lastModifiedBy>
  <cp:revision>8</cp:revision>
  <dcterms:created xsi:type="dcterms:W3CDTF">2006-08-16T00:00:00Z</dcterms:created>
  <dcterms:modified xsi:type="dcterms:W3CDTF">2023-06-12T13:34:42Z</dcterms:modified>
  <dc:identifier>DAFE555vfqY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vedOnce">
    <vt:lpwstr>true</vt:lpwstr>
  </property>
  <property fmtid="{D5CDD505-2E9C-101B-9397-08002B2CF9AE}" pid="3" name="ContentTypeId">
    <vt:lpwstr>0x0101007EBD047BCFB86A4186CA5C31B7473EC0</vt:lpwstr>
  </property>
</Properties>
</file>